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kzidenz-Grotesk Std Regular Re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ttp://lucas@mongodb.com?subject=email%20subject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it.ly/awesome-compas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ttp://lucas@mongodb.com?subject=email%20subject" TargetMode="External"/><Relationship Id="rId3" Type="http://schemas.openxmlformats.org/officeDocument/2006/relationships/hyperlink" Target="http://bit.ly/awesome-compass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mpass Plugins…"/>
          <p:cNvSpPr/>
          <p:nvPr/>
        </p:nvSpPr>
        <p:spPr>
          <a:xfrm>
            <a:off x="876300" y="2796247"/>
            <a:ext cx="14644359" cy="330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64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4300">
                <a:solidFill>
                  <a:srgbClr val="353535"/>
                </a:solidFill>
              </a:rPr>
              <a:t>Compass Plugins</a:t>
            </a:r>
          </a:p>
          <a:p>
            <a:pPr algn="l">
              <a:lnSpc>
                <a:spcPts val="10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</a:p>
          <a:p>
            <a:pPr algn="l">
              <a:lnSpc>
                <a:spcPts val="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</a:p>
          <a:p>
            <a:pPr algn="l">
              <a:lnSpc>
                <a:spcPts val="80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7000">
                <a:solidFill>
                  <a:srgbClr val="79BA51"/>
                </a:solidFill>
                <a:hlinkClick r:id="rId2" invalidUrl="" action="" tgtFrame="" tooltip="" history="1" highlightClick="0" endSnd="0"/>
              </a:rPr>
              <a:t> lucas@mongodb.com</a:t>
            </a:r>
          </a:p>
        </p:txBody>
      </p:sp>
      <p:sp>
        <p:nvSpPr>
          <p:cNvPr id="138" name="PhillyMUG - May 24th, 2018"/>
          <p:cNvSpPr txBox="1"/>
          <p:nvPr/>
        </p:nvSpPr>
        <p:spPr>
          <a:xfrm>
            <a:off x="1112539" y="6381749"/>
            <a:ext cx="915412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Akzidenz-Grotesk Std Light Regu"/>
                <a:ea typeface="Akzidenz-Grotesk Std Light Regu"/>
                <a:cs typeface="Akzidenz-Grotesk Std Light Regu"/>
                <a:sym typeface="Akzidenz-Grotesk Std Light Regu"/>
              </a:defRPr>
            </a:lvl1pPr>
          </a:lstStyle>
          <a:p>
            <a:pPr/>
            <a:r>
              <a:t>PhillyMUG - May 24th,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mpass Plugins are NOT…"/>
          <p:cNvSpPr/>
          <p:nvPr/>
        </p:nvSpPr>
        <p:spPr>
          <a:xfrm>
            <a:off x="914400" y="724804"/>
            <a:ext cx="14651764" cy="461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09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9500">
                <a:solidFill>
                  <a:srgbClr val="353535"/>
                </a:solidFill>
              </a:rPr>
              <a:t>Compass Plugins are </a:t>
            </a:r>
            <a:r>
              <a:rPr sz="9500" u="sng">
                <a:solidFill>
                  <a:srgbClr val="2B2B2B"/>
                </a:solidFill>
              </a:rPr>
              <a:t>NOT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trike="sngStrike" sz="3800">
                <a:solidFill>
                  <a:srgbClr val="353535"/>
                </a:solidFill>
              </a:rPr>
              <a:t>Related to MongoDB Server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9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trike="sngStrike" sz="3800">
                <a:solidFill>
                  <a:srgbClr val="353535"/>
                </a:solidFill>
              </a:rPr>
              <a:t>Require rewriting your React components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9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trike="sngStrike" sz="3800">
                <a:solidFill>
                  <a:srgbClr val="353535"/>
                </a:solidFill>
              </a:rPr>
              <a:t>"The community will do it for us!"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2. Where did plugins come from?"/>
          <p:cNvSpPr/>
          <p:nvPr/>
        </p:nvSpPr>
        <p:spPr>
          <a:xfrm>
            <a:off x="322560" y="3934682"/>
            <a:ext cx="15610881" cy="12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9600"/>
              </a:lnSpc>
              <a:defRPr sz="8000"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>
                <a:solidFill>
                  <a:srgbClr val="353535"/>
                </a:solidFill>
              </a:rPr>
              <a:t> </a:t>
            </a:r>
            <a:r>
              <a:rPr>
                <a:solidFill>
                  <a:srgbClr val="353535"/>
                </a:solidFill>
              </a:rPr>
              <a:t>2. Where did plugins come from?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rigins of Plugins…"/>
          <p:cNvSpPr/>
          <p:nvPr/>
        </p:nvSpPr>
        <p:spPr>
          <a:xfrm>
            <a:off x="590240" y="2983839"/>
            <a:ext cx="15075521" cy="317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457200">
              <a:lnSpc>
                <a:spcPts val="7600"/>
              </a:lnSpc>
              <a:tabLst>
                <a:tab pos="3644900" algn="l"/>
              </a:tabLst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7000">
                <a:solidFill>
                  <a:srgbClr val="353535"/>
                </a:solidFill>
              </a:rPr>
              <a:t>	</a:t>
            </a:r>
            <a:r>
              <a:rPr sz="7000">
                <a:solidFill>
                  <a:srgbClr val="353535"/>
                </a:solidFill>
              </a:rPr>
              <a:t>Origins of Plugins</a:t>
            </a:r>
          </a:p>
          <a:p>
            <a:pPr algn="l">
              <a:lnSpc>
                <a:spcPts val="16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4700">
                <a:solidFill>
                  <a:srgbClr val="353535"/>
                </a:solidFill>
              </a:rPr>
              <a:t> </a:t>
            </a:r>
            <a:r>
              <a:rPr sz="14700">
                <a:solidFill>
                  <a:srgbClr val="353535"/>
                </a:solidFill>
              </a:rPr>
              <a:t>Distributed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rigins of Plugins"/>
          <p:cNvSpPr/>
          <p:nvPr/>
        </p:nvSpPr>
        <p:spPr>
          <a:xfrm>
            <a:off x="4378777" y="2753859"/>
            <a:ext cx="7498446" cy="107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80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7000">
                <a:solidFill>
                  <a:srgbClr val="353535"/>
                </a:solidFill>
              </a:rPr>
              <a:t> </a:t>
            </a:r>
            <a:r>
              <a:rPr sz="7000">
                <a:solidFill>
                  <a:srgbClr val="353535"/>
                </a:solidFill>
              </a:rPr>
              <a:t>Origins of Plugins</a:t>
            </a:r>
          </a:p>
        </p:txBody>
      </p:sp>
      <p:sp>
        <p:nvSpPr>
          <p:cNvPr id="163" name="Iteration ⬆"/>
          <p:cNvSpPr/>
          <p:nvPr/>
        </p:nvSpPr>
        <p:spPr>
          <a:xfrm>
            <a:off x="384261" y="3257270"/>
            <a:ext cx="15487478" cy="3369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62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22800">
                <a:solidFill>
                  <a:srgbClr val="353535"/>
                </a:solidFill>
              </a:rPr>
              <a:t> </a:t>
            </a:r>
            <a:r>
              <a:rPr sz="22800">
                <a:solidFill>
                  <a:srgbClr val="353535"/>
                </a:solidFill>
              </a:rPr>
              <a:t>Iteration 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rigins of Plugins…"/>
          <p:cNvSpPr/>
          <p:nvPr/>
        </p:nvSpPr>
        <p:spPr>
          <a:xfrm>
            <a:off x="661677" y="3205180"/>
            <a:ext cx="14932646" cy="273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457200">
              <a:lnSpc>
                <a:spcPts val="7900"/>
              </a:lnSpc>
              <a:tabLst>
                <a:tab pos="3606800" algn="l"/>
              </a:tabLst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7000">
                <a:solidFill>
                  <a:srgbClr val="353535"/>
                </a:solidFill>
              </a:rPr>
              <a:t>	</a:t>
            </a:r>
            <a:r>
              <a:rPr sz="7000">
                <a:solidFill>
                  <a:srgbClr val="353535"/>
                </a:solidFill>
              </a:rPr>
              <a:t>Origins of Plugins</a:t>
            </a:r>
          </a:p>
          <a:p>
            <a:pPr algn="l">
              <a:lnSpc>
                <a:spcPts val="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</a:p>
          <a:p>
            <a:pPr algn="l">
              <a:lnSpc>
                <a:spcPts val="133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1700">
                <a:solidFill>
                  <a:srgbClr val="353535"/>
                </a:solidFill>
              </a:rPr>
              <a:t> </a:t>
            </a:r>
            <a:r>
              <a:rPr sz="11700">
                <a:solidFill>
                  <a:srgbClr val="353535"/>
                </a:solidFill>
              </a:rPr>
              <a:t>Cross-Product Reuse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Example…"/>
          <p:cNvSpPr/>
          <p:nvPr/>
        </p:nvSpPr>
        <p:spPr>
          <a:xfrm>
            <a:off x="654260" y="3111499"/>
            <a:ext cx="14947479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457200">
              <a:lnSpc>
                <a:spcPts val="7700"/>
              </a:lnSpc>
              <a:tabLst>
                <a:tab pos="5486400" algn="l"/>
              </a:tabLst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7000">
                <a:solidFill>
                  <a:srgbClr val="353535"/>
                </a:solidFill>
              </a:rPr>
              <a:t>	</a:t>
            </a:r>
            <a:r>
              <a:rPr sz="7000">
                <a:solidFill>
                  <a:srgbClr val="353535"/>
                </a:solidFill>
              </a:rPr>
              <a:t>Example</a:t>
            </a:r>
          </a:p>
          <a:p>
            <a:pPr algn="l">
              <a:lnSpc>
                <a:spcPts val="144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3000">
                <a:solidFill>
                  <a:srgbClr val="353535"/>
                </a:solidFill>
              </a:rPr>
              <a:t> </a:t>
            </a:r>
            <a:r>
              <a:rPr sz="13000">
                <a:solidFill>
                  <a:srgbClr val="353535"/>
                </a:solidFill>
              </a:rPr>
              <a:t>Server Stats Plugin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-2.jpeg" descr="picture-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3983" y="1522413"/>
            <a:ext cx="9124234" cy="785177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lugin"/>
          <p:cNvSpPr/>
          <p:nvPr/>
        </p:nvSpPr>
        <p:spPr>
          <a:xfrm>
            <a:off x="7224634" y="897507"/>
            <a:ext cx="1806731" cy="68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5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4500">
                <a:solidFill>
                  <a:srgbClr val="353535"/>
                </a:solidFill>
              </a:rPr>
              <a:t> </a:t>
            </a:r>
            <a:r>
              <a:rPr sz="4500">
                <a:solidFill>
                  <a:srgbClr val="353535"/>
                </a:solidFill>
              </a:rPr>
              <a:t>Plugin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-3.jpeg" descr="picture-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079" y="2316479"/>
            <a:ext cx="8884922" cy="606552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In Compass"/>
          <p:cNvSpPr/>
          <p:nvPr/>
        </p:nvSpPr>
        <p:spPr>
          <a:xfrm>
            <a:off x="6481238" y="999107"/>
            <a:ext cx="3293524" cy="68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5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4500">
                <a:solidFill>
                  <a:srgbClr val="353535"/>
                </a:solidFill>
              </a:rPr>
              <a:t> </a:t>
            </a:r>
            <a:r>
              <a:rPr sz="4500">
                <a:solidFill>
                  <a:srgbClr val="353535"/>
                </a:solidFill>
              </a:rPr>
              <a:t>In Compass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-4.jpeg" descr="picture-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979" y="2316479"/>
            <a:ext cx="9715502" cy="606552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In Atlas"/>
          <p:cNvSpPr/>
          <p:nvPr/>
        </p:nvSpPr>
        <p:spPr>
          <a:xfrm>
            <a:off x="7064179" y="872107"/>
            <a:ext cx="2127642" cy="68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5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4500">
                <a:solidFill>
                  <a:srgbClr val="353535"/>
                </a:solidFill>
              </a:rPr>
              <a:t> </a:t>
            </a:r>
            <a:r>
              <a:rPr sz="4500">
                <a:solidFill>
                  <a:srgbClr val="353535"/>
                </a:solidFill>
              </a:rPr>
              <a:t>In Atlas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3. Why do plugins matter?"/>
          <p:cNvSpPr/>
          <p:nvPr/>
        </p:nvSpPr>
        <p:spPr>
          <a:xfrm>
            <a:off x="736203" y="3835400"/>
            <a:ext cx="1478359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10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9600">
                <a:solidFill>
                  <a:srgbClr val="353535"/>
                </a:solidFill>
              </a:rPr>
              <a:t> </a:t>
            </a:r>
            <a:r>
              <a:rPr sz="9600">
                <a:solidFill>
                  <a:srgbClr val="353535"/>
                </a:solidFill>
              </a:rPr>
              <a:t>3. Why do plugins matter?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⚡️"/>
          <p:cNvSpPr txBox="1"/>
          <p:nvPr/>
        </p:nvSpPr>
        <p:spPr>
          <a:xfrm>
            <a:off x="4260850" y="-50801"/>
            <a:ext cx="7734300" cy="101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⚡️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should everyone have to use the…"/>
          <p:cNvSpPr/>
          <p:nvPr/>
        </p:nvSpPr>
        <p:spPr>
          <a:xfrm>
            <a:off x="969327" y="3163900"/>
            <a:ext cx="14317346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8000"/>
              </a:lnSpc>
              <a:defRPr i="1">
                <a:latin typeface="Akzidenz-Grotesk Std Light Regu"/>
                <a:ea typeface="Akzidenz-Grotesk Std Light Regu"/>
                <a:cs typeface="Akzidenz-Grotesk Std Light Regu"/>
                <a:sym typeface="Akzidenz-Grotesk Std Light Regu"/>
              </a:defRPr>
            </a:pPr>
            <a:r>
              <a:rPr sz="7000">
                <a:solidFill>
                  <a:srgbClr val="353535"/>
                </a:solidFill>
              </a:rPr>
              <a:t> </a:t>
            </a:r>
            <a:r>
              <a:rPr sz="7000">
                <a:solidFill>
                  <a:srgbClr val="353535"/>
                </a:solidFill>
              </a:rPr>
              <a:t>Why should everyone have to use the</a:t>
            </a:r>
          </a:p>
          <a:p>
            <a:pPr algn="l">
              <a:lnSpc>
                <a:spcPts val="1000"/>
              </a:lnSpc>
              <a:defRPr i="1">
                <a:latin typeface="Akzidenz-Grotesk Std Light Regu"/>
                <a:ea typeface="Akzidenz-Grotesk Std Light Regu"/>
                <a:cs typeface="Akzidenz-Grotesk Std Light Regu"/>
                <a:sym typeface="Akzidenz-Grotesk Std Light Regu"/>
              </a:defRPr>
            </a:pPr>
          </a:p>
          <a:p>
            <a:pPr algn="l">
              <a:lnSpc>
                <a:spcPts val="100"/>
              </a:lnSpc>
              <a:defRPr i="1">
                <a:latin typeface="Akzidenz-Grotesk Std Light Regu"/>
                <a:ea typeface="Akzidenz-Grotesk Std Light Regu"/>
                <a:cs typeface="Akzidenz-Grotesk Std Light Regu"/>
                <a:sym typeface="Akzidenz-Grotesk Std Light Regu"/>
              </a:defRPr>
            </a:pPr>
          </a:p>
          <a:p>
            <a:pPr algn="l">
              <a:lnSpc>
                <a:spcPts val="8000"/>
              </a:lnSpc>
              <a:defRPr i="1">
                <a:latin typeface="Akzidenz-Grotesk Std Light Regu"/>
                <a:ea typeface="Akzidenz-Grotesk Std Light Regu"/>
                <a:cs typeface="Akzidenz-Grotesk Std Light Regu"/>
                <a:sym typeface="Akzidenz-Grotesk Std Light Regu"/>
              </a:defRPr>
            </a:pPr>
            <a:r>
              <a:rPr sz="7000">
                <a:solidFill>
                  <a:srgbClr val="353535"/>
                </a:solidFill>
              </a:rPr>
              <a:t> </a:t>
            </a:r>
            <a:r>
              <a:rPr sz="7000">
                <a:solidFill>
                  <a:srgbClr val="353535"/>
                </a:solidFill>
              </a:rPr>
              <a:t>same tools for different problems?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inaryData('asdias...')"/>
          <p:cNvSpPr/>
          <p:nvPr/>
        </p:nvSpPr>
        <p:spPr>
          <a:xfrm>
            <a:off x="952500" y="4131505"/>
            <a:ext cx="14351000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8000"/>
              </a:lnSpc>
              <a:tabLst>
                <a:tab pos="5422900" algn="l"/>
              </a:tabLst>
              <a:defRPr sz="7400">
                <a:solidFill>
                  <a:srgbClr val="35353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53535"/>
                </a:solidFill>
              </a:rPr>
              <a:t>BinaryData('asdias...')</a:t>
            </a:r>
          </a:p>
        </p:txBody>
      </p:sp>
      <p:sp>
        <p:nvSpPr>
          <p:cNvPr id="183" name="Example"/>
          <p:cNvSpPr txBox="1"/>
          <p:nvPr/>
        </p:nvSpPr>
        <p:spPr>
          <a:xfrm>
            <a:off x="6321282" y="2693169"/>
            <a:ext cx="3613436" cy="1134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8000"/>
              </a:lnSpc>
              <a:tabLst>
                <a:tab pos="5422900" algn="l"/>
              </a:tabLst>
              <a:defRPr sz="7000">
                <a:solidFill>
                  <a:srgbClr val="353535"/>
                </a:solidFill>
                <a:latin typeface="Akzidenz-Grotesk BQ"/>
                <a:ea typeface="Akzidenz-Grotesk BQ"/>
                <a:cs typeface="Akzidenz-Grotesk BQ"/>
                <a:sym typeface="Akzidenz-Grotesk BQ"/>
              </a:defRPr>
            </a:lvl1pPr>
          </a:lstStyle>
          <a:p>
            <a:pPr>
              <a:defRPr sz="4200">
                <a:solidFill>
                  <a:srgbClr val="000000"/>
                </a:solidFill>
              </a:defRPr>
            </a:pPr>
            <a:r>
              <a:rPr sz="7000">
                <a:solidFill>
                  <a:srgbClr val="353535"/>
                </a:solidFill>
              </a:rP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-5.jpeg" descr="picture-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6108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-6.jpeg" descr="picture-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6108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o…"/>
          <p:cNvSpPr txBox="1"/>
          <p:nvPr/>
        </p:nvSpPr>
        <p:spPr>
          <a:xfrm>
            <a:off x="5213970" y="2990849"/>
            <a:ext cx="5828060" cy="31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latin typeface="Akzidenz-Grotesk BQ"/>
                <a:ea typeface="Akzidenz-Grotesk BQ"/>
                <a:cs typeface="Akzidenz-Grotesk BQ"/>
                <a:sym typeface="Akzidenz-Grotesk BQ"/>
              </a:defRPr>
            </a:lvl1pPr>
          </a:lstStyle>
          <a:p>
            <a:pPr/>
            <a:r>
              <a:t>So…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at's next?"/>
          <p:cNvSpPr/>
          <p:nvPr/>
        </p:nvSpPr>
        <p:spPr>
          <a:xfrm>
            <a:off x="426156" y="3028950"/>
            <a:ext cx="15403687" cy="30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3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20100">
                <a:solidFill>
                  <a:srgbClr val="353535"/>
                </a:solidFill>
              </a:rPr>
              <a:t> </a:t>
            </a:r>
            <a:r>
              <a:rPr sz="20100">
                <a:solidFill>
                  <a:srgbClr val="353535"/>
                </a:solidFill>
              </a:rPr>
              <a:t>What's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781050" y="4819650"/>
            <a:ext cx="14662151" cy="171451"/>
          </a:xfrm>
          <a:prstGeom prst="rect">
            <a:avLst/>
          </a:prstGeom>
          <a:solidFill>
            <a:srgbClr val="3535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" name="excel tables"/>
          <p:cNvSpPr/>
          <p:nvPr/>
        </p:nvSpPr>
        <p:spPr>
          <a:xfrm>
            <a:off x="411297" y="2829845"/>
            <a:ext cx="15397721" cy="3484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63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22900">
                <a:solidFill>
                  <a:srgbClr val="353535"/>
                </a:solidFill>
              </a:rPr>
              <a:t> </a:t>
            </a:r>
            <a:r>
              <a:rPr sz="22900">
                <a:solidFill>
                  <a:srgbClr val="353535"/>
                </a:solidFill>
              </a:rPr>
              <a:t>excel 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730250" y="4857750"/>
            <a:ext cx="14738351" cy="209550"/>
          </a:xfrm>
          <a:prstGeom prst="rect">
            <a:avLst/>
          </a:prstGeom>
          <a:solidFill>
            <a:srgbClr val="3535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" name="data grids"/>
          <p:cNvSpPr/>
          <p:nvPr/>
        </p:nvSpPr>
        <p:spPr>
          <a:xfrm>
            <a:off x="311444" y="2514600"/>
            <a:ext cx="15633112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311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27100">
                <a:solidFill>
                  <a:srgbClr val="353535"/>
                </a:solidFill>
              </a:rPr>
              <a:t> </a:t>
            </a:r>
            <a:r>
              <a:rPr sz="27100">
                <a:solidFill>
                  <a:srgbClr val="353535"/>
                </a:solidFill>
              </a:rPr>
              <a:t>data grids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806450" y="4794250"/>
            <a:ext cx="14649451" cy="171451"/>
          </a:xfrm>
          <a:prstGeom prst="rect">
            <a:avLst/>
          </a:prstGeom>
          <a:solidFill>
            <a:srgbClr val="3535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" name="JSON editor"/>
          <p:cNvSpPr/>
          <p:nvPr/>
        </p:nvSpPr>
        <p:spPr>
          <a:xfrm>
            <a:off x="472116" y="2933699"/>
            <a:ext cx="15311767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247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21500">
                <a:solidFill>
                  <a:srgbClr val="353535"/>
                </a:solidFill>
              </a:rPr>
              <a:t> </a:t>
            </a:r>
            <a:r>
              <a:rPr sz="21500">
                <a:solidFill>
                  <a:srgbClr val="353535"/>
                </a:solidFill>
              </a:rPr>
              <a:t>JSON editor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?"/>
          <p:cNvSpPr/>
          <p:nvPr/>
        </p:nvSpPr>
        <p:spPr>
          <a:xfrm>
            <a:off x="4484293" y="-1754969"/>
            <a:ext cx="7287414" cy="126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95000"/>
              </a:lnSpc>
              <a:defRPr sz="82700">
                <a:solidFill>
                  <a:srgbClr val="353535"/>
                </a:solidFill>
                <a:latin typeface="Akzidenz-Grotesk Std Med Regula"/>
                <a:ea typeface="Akzidenz-Grotesk Std Med Regula"/>
                <a:cs typeface="Akzidenz-Grotesk Std Med Regula"/>
                <a:sym typeface="Akzidenz-Grotesk Std Med Regula"/>
              </a:defRPr>
            </a:lvl1pPr>
          </a:lstStyle>
          <a:p>
            <a:pPr>
              <a:defRPr sz="4200">
                <a:solidFill>
                  <a:srgbClr val="000000"/>
                </a:solidFill>
              </a:defRPr>
            </a:pPr>
            <a:r>
              <a:rPr sz="82700">
                <a:solidFill>
                  <a:srgbClr val="353535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it.ly/awesome-compass"/>
          <p:cNvSpPr txBox="1"/>
          <p:nvPr/>
        </p:nvSpPr>
        <p:spPr>
          <a:xfrm>
            <a:off x="1495809" y="3416273"/>
            <a:ext cx="13264382" cy="172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3200"/>
              </a:lnSpc>
              <a:defRPr sz="9000">
                <a:solidFill>
                  <a:srgbClr val="79BA51"/>
                </a:solidFill>
                <a:latin typeface="Akzidenz-Grotesk BQ"/>
                <a:ea typeface="Akzidenz-Grotesk BQ"/>
                <a:cs typeface="Akzidenz-Grotesk BQ"/>
                <a:sym typeface="Akzidenz-Grotesk BQ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BA51"/>
                </a:solidFill>
                <a:hlinkClick r:id="rId2" invalidUrl="" action="" tgtFrame="" tooltip="" history="1" highlightClick="0" endSnd="0"/>
              </a:rPr>
              <a:t>bit.ly/awesome-compass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iversity is required."/>
          <p:cNvSpPr/>
          <p:nvPr/>
        </p:nvSpPr>
        <p:spPr>
          <a:xfrm>
            <a:off x="653621" y="3625850"/>
            <a:ext cx="14948757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42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2300">
                <a:solidFill>
                  <a:srgbClr val="353535"/>
                </a:solidFill>
              </a:rPr>
              <a:t> </a:t>
            </a:r>
            <a:r>
              <a:rPr sz="12300">
                <a:solidFill>
                  <a:srgbClr val="353535"/>
                </a:solidFill>
              </a:rPr>
              <a:t>Diversity is required.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et's build together."/>
          <p:cNvSpPr/>
          <p:nvPr/>
        </p:nvSpPr>
        <p:spPr>
          <a:xfrm>
            <a:off x="603250" y="3592372"/>
            <a:ext cx="15049501" cy="19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47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2800">
                <a:solidFill>
                  <a:srgbClr val="353535"/>
                </a:solidFill>
              </a:rPr>
              <a:t> </a:t>
            </a:r>
            <a:r>
              <a:rPr sz="12800">
                <a:solidFill>
                  <a:srgbClr val="353535"/>
                </a:solidFill>
              </a:rPr>
              <a:t>Let's build together.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hanks"/>
          <p:cNvSpPr txBox="1"/>
          <p:nvPr/>
        </p:nvSpPr>
        <p:spPr>
          <a:xfrm>
            <a:off x="2237717" y="140974"/>
            <a:ext cx="11780566" cy="5514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44200"/>
              </a:lnSpc>
              <a:defRPr sz="30000">
                <a:solidFill>
                  <a:srgbClr val="353535"/>
                </a:solidFill>
                <a:latin typeface="Akzidenz-Grotesk BQ"/>
                <a:ea typeface="Akzidenz-Grotesk BQ"/>
                <a:cs typeface="Akzidenz-Grotesk BQ"/>
                <a:sym typeface="Akzidenz-Grotesk BQ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53535"/>
                </a:solidFill>
              </a:rPr>
              <a:t>thanks</a:t>
            </a:r>
          </a:p>
        </p:txBody>
      </p:sp>
      <p:sp>
        <p:nvSpPr>
          <p:cNvPr id="209" name="lucas@mongodb.com"/>
          <p:cNvSpPr txBox="1"/>
          <p:nvPr/>
        </p:nvSpPr>
        <p:spPr>
          <a:xfrm>
            <a:off x="4686225" y="6169736"/>
            <a:ext cx="6883550" cy="163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3200"/>
              </a:lnSpc>
              <a:defRPr sz="5600">
                <a:solidFill>
                  <a:srgbClr val="79BA51"/>
                </a:solidFill>
                <a:latin typeface="+mj-lt"/>
                <a:ea typeface="+mj-ea"/>
                <a:cs typeface="+mj-cs"/>
                <a:sym typeface="Akzidenz-Grotesk Std Regular Re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BA51"/>
                </a:solidFill>
                <a:hlinkClick r:id="rId2" invalidUrl="" action="" tgtFrame="" tooltip="" history="1" highlightClick="0" endSnd="0"/>
              </a:rPr>
              <a:t> lucas@mongodb.com</a:t>
            </a:r>
          </a:p>
        </p:txBody>
      </p:sp>
      <p:sp>
        <p:nvSpPr>
          <p:cNvPr id="210" name="bit.ly/awesome-compass"/>
          <p:cNvSpPr txBox="1"/>
          <p:nvPr/>
        </p:nvSpPr>
        <p:spPr>
          <a:xfrm>
            <a:off x="1495809" y="5016473"/>
            <a:ext cx="13264382" cy="172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ts val="13200"/>
              </a:lnSpc>
              <a:defRPr sz="9000">
                <a:solidFill>
                  <a:srgbClr val="79BA51"/>
                </a:solidFill>
                <a:latin typeface="Akzidenz-Grotesk BQ"/>
                <a:ea typeface="Akzidenz-Grotesk BQ"/>
                <a:cs typeface="Akzidenz-Grotesk BQ"/>
                <a:sym typeface="Akzidenz-Grotesk BQ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BA51"/>
                </a:solidFill>
                <a:hlinkClick r:id="rId3" invalidUrl="" action="" tgtFrame="" tooltip="" history="1" highlightClick="0" endSnd="0"/>
              </a:rPr>
              <a:t>bit.ly/awesome-compass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🤔"/>
          <p:cNvSpPr txBox="1"/>
          <p:nvPr/>
        </p:nvSpPr>
        <p:spPr>
          <a:xfrm>
            <a:off x="4260849" y="-50801"/>
            <a:ext cx="7734301" cy="101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als for Tonight…"/>
          <p:cNvSpPr/>
          <p:nvPr/>
        </p:nvSpPr>
        <p:spPr>
          <a:xfrm>
            <a:off x="863600" y="560189"/>
            <a:ext cx="14692784" cy="5035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68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4600">
                <a:solidFill>
                  <a:srgbClr val="353535"/>
                </a:solidFill>
              </a:rPr>
              <a:t>Goals for Tonight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43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800">
                <a:solidFill>
                  <a:srgbClr val="353535"/>
                </a:solidFill>
              </a:rPr>
              <a:t> </a:t>
            </a:r>
            <a:r>
              <a:rPr sz="3800">
                <a:solidFill>
                  <a:srgbClr val="353535"/>
                </a:solidFill>
              </a:rPr>
              <a:t>1. What are plugins?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43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800">
                <a:solidFill>
                  <a:srgbClr val="353535"/>
                </a:solidFill>
              </a:rPr>
              <a:t> </a:t>
            </a:r>
            <a:r>
              <a:rPr sz="3800">
                <a:solidFill>
                  <a:srgbClr val="353535"/>
                </a:solidFill>
              </a:rPr>
              <a:t>2. Where did plugins come from?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43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800">
                <a:solidFill>
                  <a:srgbClr val="353535"/>
                </a:solidFill>
              </a:rPr>
              <a:t> </a:t>
            </a:r>
            <a:r>
              <a:rPr sz="3800">
                <a:solidFill>
                  <a:srgbClr val="353535"/>
                </a:solidFill>
              </a:rPr>
              <a:t>3. Why do plugins matter?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0. What's Compass?"/>
          <p:cNvSpPr/>
          <p:nvPr/>
        </p:nvSpPr>
        <p:spPr>
          <a:xfrm>
            <a:off x="671339" y="3619436"/>
            <a:ext cx="14913323" cy="190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43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12400">
                <a:solidFill>
                  <a:srgbClr val="353535"/>
                </a:solidFill>
              </a:rPr>
              <a:t> </a:t>
            </a:r>
            <a:r>
              <a:rPr sz="12400">
                <a:solidFill>
                  <a:srgbClr val="353535"/>
                </a:solidFill>
              </a:rPr>
              <a:t>0. What's Compass?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ompass-demo-reel.mp4" descr="compass-demo-ree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000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1. What are Compass Plugins?"/>
          <p:cNvSpPr/>
          <p:nvPr/>
        </p:nvSpPr>
        <p:spPr>
          <a:xfrm>
            <a:off x="738032" y="3943349"/>
            <a:ext cx="1477993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94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8200">
                <a:solidFill>
                  <a:srgbClr val="353535"/>
                </a:solidFill>
              </a:rPr>
              <a:t> </a:t>
            </a:r>
            <a:r>
              <a:rPr sz="8200">
                <a:solidFill>
                  <a:srgbClr val="353535"/>
                </a:solidFill>
              </a:rPr>
              <a:t>1. What are Compass Plugins?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mpass Plugin Framework…"/>
          <p:cNvSpPr/>
          <p:nvPr/>
        </p:nvSpPr>
        <p:spPr>
          <a:xfrm>
            <a:off x="927100" y="737436"/>
            <a:ext cx="14538834" cy="453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10100"/>
              </a:lnSpc>
              <a:defRPr>
                <a:latin typeface="Akzidenz-Grotesk BQ"/>
                <a:ea typeface="Akzidenz-Grotesk BQ"/>
                <a:cs typeface="Akzidenz-Grotesk BQ"/>
                <a:sym typeface="Akzidenz-Grotesk BQ"/>
              </a:defRPr>
            </a:pPr>
            <a:r>
              <a:rPr sz="8800">
                <a:solidFill>
                  <a:srgbClr val="353535"/>
                </a:solidFill>
              </a:rPr>
              <a:t>Compass Plugin Framework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5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z="3800">
                <a:solidFill>
                  <a:srgbClr val="353535"/>
                </a:solidFill>
              </a:rPr>
              <a:t>React components for UI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9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z="3800">
                <a:solidFill>
                  <a:srgbClr val="353535"/>
                </a:solidFill>
              </a:rPr>
              <a:t>Glue for plugins to communicate with each other</a:t>
            </a: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10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9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</a:p>
          <a:p>
            <a:pPr algn="l">
              <a:lnSpc>
                <a:spcPts val="3400"/>
              </a:lnSpc>
              <a:defRPr>
                <a:latin typeface="+mj-lt"/>
                <a:ea typeface="+mj-ea"/>
                <a:cs typeface="+mj-cs"/>
                <a:sym typeface="Akzidenz-Grotesk Std Regular Re"/>
              </a:defRPr>
            </a:pPr>
            <a:r>
              <a:rPr sz="3000">
                <a:solidFill>
                  <a:srgbClr val="353535"/>
                </a:solidFill>
              </a:rPr>
              <a:t> </a:t>
            </a:r>
            <a:r>
              <a:rPr sz="3000">
                <a:solidFill>
                  <a:srgbClr val="353535"/>
                </a:solidFill>
              </a:rPr>
              <a:t>·  </a:t>
            </a:r>
            <a:r>
              <a:rPr sz="3800">
                <a:solidFill>
                  <a:srgbClr val="353535"/>
                </a:solidFill>
              </a:rPr>
              <a:t>Reusable across Electron or 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zidenz-Grotesk Std Regular Re"/>
        <a:ea typeface="Akzidenz-Grotesk Std Regular Re"/>
        <a:cs typeface="Akzidenz-Grotesk Std Regular Re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zidenz-Grotesk Std Regular Re"/>
        <a:ea typeface="Akzidenz-Grotesk Std Regular Re"/>
        <a:cs typeface="Akzidenz-Grotesk Std Regular Re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